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9"/>
  </p:notesMasterIdLst>
  <p:sldIdLst>
    <p:sldId id="256" r:id="rId2"/>
    <p:sldId id="426" r:id="rId3"/>
    <p:sldId id="381" r:id="rId4"/>
    <p:sldId id="391" r:id="rId5"/>
    <p:sldId id="414" r:id="rId6"/>
    <p:sldId id="392" r:id="rId7"/>
    <p:sldId id="393" r:id="rId8"/>
    <p:sldId id="402" r:id="rId9"/>
    <p:sldId id="394" r:id="rId10"/>
    <p:sldId id="395" r:id="rId11"/>
    <p:sldId id="400" r:id="rId12"/>
    <p:sldId id="396" r:id="rId13"/>
    <p:sldId id="418" r:id="rId14"/>
    <p:sldId id="401" r:id="rId15"/>
    <p:sldId id="415" r:id="rId16"/>
    <p:sldId id="405" r:id="rId17"/>
    <p:sldId id="397" r:id="rId18"/>
    <p:sldId id="403" r:id="rId19"/>
    <p:sldId id="416" r:id="rId20"/>
    <p:sldId id="398" r:id="rId21"/>
    <p:sldId id="417" r:id="rId22"/>
    <p:sldId id="404" r:id="rId23"/>
    <p:sldId id="407" r:id="rId24"/>
    <p:sldId id="423" r:id="rId25"/>
    <p:sldId id="411" r:id="rId26"/>
    <p:sldId id="412" r:id="rId27"/>
    <p:sldId id="377" r:id="rId28"/>
    <p:sldId id="420" r:id="rId29"/>
    <p:sldId id="424" r:id="rId30"/>
    <p:sldId id="422" r:id="rId31"/>
    <p:sldId id="432" r:id="rId32"/>
    <p:sldId id="429" r:id="rId33"/>
    <p:sldId id="419" r:id="rId34"/>
    <p:sldId id="257" r:id="rId35"/>
    <p:sldId id="428" r:id="rId36"/>
    <p:sldId id="425" r:id="rId37"/>
    <p:sldId id="431" r:id="rId38"/>
    <p:sldId id="427" r:id="rId39"/>
    <p:sldId id="430" r:id="rId40"/>
    <p:sldId id="363" r:id="rId41"/>
    <p:sldId id="390" r:id="rId42"/>
    <p:sldId id="271" r:id="rId43"/>
    <p:sldId id="374" r:id="rId44"/>
    <p:sldId id="259" r:id="rId45"/>
    <p:sldId id="269" r:id="rId46"/>
    <p:sldId id="266" r:id="rId47"/>
    <p:sldId id="344" r:id="rId48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28"/>
    <p:restoredTop sz="77551"/>
  </p:normalViewPr>
  <p:slideViewPr>
    <p:cSldViewPr snapToGrid="0" snapToObjects="1">
      <p:cViewPr varScale="1">
        <p:scale>
          <a:sx n="98" d="100"/>
          <a:sy n="98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tiff>
</file>

<file path=ppt/media/image12.jpeg>
</file>

<file path=ppt/media/image13.png>
</file>

<file path=ppt/media/image14.tiff>
</file>

<file path=ppt/media/image15.tiff>
</file>

<file path=ppt/media/image16.png>
</file>

<file path=ppt/media/image17.jpeg>
</file>

<file path=ppt/media/image18.tiff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FF84C9-E7E9-1B44-A030-4A17DF4495AB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127E8-7B82-4540-BC86-490B281DF2EB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8495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89478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43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731574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53197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nordcloud</a:t>
            </a:r>
            <a:r>
              <a:rPr lang="en-US" dirty="0"/>
              <a:t>-engineering/decoupling-iac-with-ssm-parameter-store-8f38feae3936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15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71745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docs.cloudposse.com</a:t>
            </a:r>
            <a:r>
              <a:rPr lang="en-US" dirty="0"/>
              <a:t>/reference/best-practices/terraform-best-practices/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93892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Checkmarx</a:t>
            </a:r>
            <a:r>
              <a:rPr lang="en-US" dirty="0"/>
              <a:t>/</a:t>
            </a:r>
            <a:r>
              <a:rPr lang="en-US" dirty="0" err="1"/>
              <a:t>kics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Gruntwork</a:t>
            </a:r>
            <a:r>
              <a:rPr lang="en-US" dirty="0"/>
              <a:t>:</a:t>
            </a:r>
          </a:p>
          <a:p>
            <a:r>
              <a:rPr lang="en-US" dirty="0"/>
              <a:t>https://</a:t>
            </a:r>
            <a:r>
              <a:rPr lang="en-US" dirty="0" err="1"/>
              <a:t>blog.gruntwork.io</a:t>
            </a:r>
            <a:r>
              <a:rPr lang="en-US" dirty="0"/>
              <a:t>/terraform-up-running-3rd-edition-is-now-published-4b99804d922a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735897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Checkmarx</a:t>
            </a:r>
            <a:r>
              <a:rPr lang="en-US" dirty="0"/>
              <a:t>/</a:t>
            </a:r>
            <a:r>
              <a:rPr lang="en-US" dirty="0" err="1"/>
              <a:t>kics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Gruntwork</a:t>
            </a:r>
            <a:r>
              <a:rPr lang="en-US" dirty="0"/>
              <a:t>:</a:t>
            </a:r>
          </a:p>
          <a:p>
            <a:r>
              <a:rPr lang="en-US" dirty="0"/>
              <a:t>https://</a:t>
            </a:r>
            <a:r>
              <a:rPr lang="en-US" dirty="0" err="1"/>
              <a:t>blog.gruntwork.io</a:t>
            </a:r>
            <a:r>
              <a:rPr lang="en-US" dirty="0"/>
              <a:t>/terraform-up-running-3rd-edition-is-now-published-4b99804d922a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374986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827899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3915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cloudposse.com</a:t>
            </a:r>
            <a:r>
              <a:rPr lang="en-US" dirty="0"/>
              <a:t>/</a:t>
            </a:r>
            <a:r>
              <a:rPr lang="en-US" dirty="0" err="1"/>
              <a:t>faqs</a:t>
            </a:r>
            <a:r>
              <a:rPr lang="en-US" dirty="0"/>
              <a:t>/why-do-you-recommend-</a:t>
            </a:r>
            <a:r>
              <a:rPr lang="en-US" dirty="0" err="1"/>
              <a:t>spacelift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41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68619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55FF-0F3D-1D44-BF7C-05C1747CD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B85CC-FBF3-3C4B-BB4F-45A08CBD0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512D2-85B1-DF4F-A301-F80D36AB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99A7-ED64-AD4B-B3AE-5A42D704F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4B89F-E24A-9048-98FA-B1493C76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55816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CD98-9EF5-7746-8B77-CBCB8FA95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D5917-C696-A542-AE8A-121ED0BAE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F99-7EEA-274A-A1CE-F056A5BC4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0D0C-C901-F84E-AA67-B8CA4E23F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1469B-A784-F940-AE21-41097A6FE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386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DAEBB-7853-4D41-8623-872B1CA2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37D46-9C09-5D47-A378-650AED66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D0C01-2F9D-7242-94ED-C345F4E5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F67D1-A13C-BE4F-A29D-C0D2BE7A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93845-B584-AE43-ADAD-0D2DB697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3371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768FD-C24E-4844-B559-06BC663AB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1F579-3BC3-CD47-9AB0-BB7AA045A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4132C-8301-C04A-9B1A-23B08B31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05B95-EB03-1849-83DC-0E4031858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7E3FE-6BBD-664F-B6A0-A2CED1F78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760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4119-32CF-F443-88A5-2B53565D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0EB9C-8441-7941-B2B4-61BF3648B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7041D-F9A7-FA4F-9E65-DEB61B1E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357-32A8-AE4F-945D-6DF7E693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145E-F1A2-CA4B-BE3D-49374339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08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D3B6-6510-0C4A-AD01-94892958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59AC-CCF3-D04A-BF29-6DA882A23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C2A9E-48A8-A34C-B894-7FAD2A3FF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405FF-1AAA-414C-9DC2-7CD9F499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51713-C656-DF48-854D-0C12904B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8A7EC-515B-5B4A-849F-EC95C3A9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1586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B76C-DCBA-CB43-B712-BBF730D71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E79C3-D904-EC4F-90E5-8D553D9FE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37F93-A870-1B42-A583-2B775E90E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B31AC-44B0-3544-9614-BA98967FB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93CE7-3B59-A44F-9AEC-C9A0AD6A0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9759E0-CE0E-B544-8031-683AB08D0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8CFEA-3BDF-7144-8278-FCE0FC203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F31ABA-E9DD-4943-BFD7-E663D40B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60898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E40C-713A-E746-990D-3C42E29C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AD0B3-8AFC-E740-A340-DE2750DF3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0E8F9-3487-8846-B1CD-2537CDC92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BA77F-3A9A-AD41-A587-A1A4FD521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885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7A6C9-A932-4543-BC5E-83F3F516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678D7-5615-7E4F-8ED7-340F30C3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A493E-037C-9745-A959-C9F50CF2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175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B2130-D961-104C-94CC-6E94477C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18061-0848-5043-AA65-43DA029F7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F569A-CE67-AD4A-A468-573E3E204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AC72A-97B6-9443-9177-31906B38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2373E-4740-454B-832F-BA93CF1E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BE550-30B9-3E49-A123-80B8D4A2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26476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55F7-9ADC-2943-9561-FBAC255F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7BCC-06E7-7647-97BE-97F5FA812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E8BD4-41FE-1D44-940C-01C4139B8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E1708-A03D-AB41-BF6D-F391F4EFF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D640C-78DF-9945-8CBA-9122FB6E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C6E9F-10F9-DB4A-8C1F-3982CB3EF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1895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4CE32B-0812-7A42-8C90-3CAE7E540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8C9C-7B30-2D4D-8D95-EF90CFF5F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7EA2B-E28C-EB40-A660-3A68FB031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D682D-9EE7-D441-A070-21DE31B14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509A0-DF95-8341-A211-0D229D4FA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7856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ry.terraform.i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hashicorp.com/terraform/plugin/sdkv2/best-practices/naming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rraform-linters/tfl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quasecurity/tfsec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infracost/infracost" TargetMode="External"/><Relationship Id="rId5" Type="http://schemas.openxmlformats.org/officeDocument/2006/relationships/hyperlink" Target="https://github.com/antonbabenko/terraform-cost-estimation" TargetMode="External"/><Relationship Id="rId4" Type="http://schemas.openxmlformats.org/officeDocument/2006/relationships/hyperlink" Target="https://github.com/bridgecrewio/checkov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-policy-agent/conftest/tree/master/examples/hcl2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pacelift-io/spacelift-policies-example-library/blob/main/plan/enforce-tags-on-resources.rego" TargetMode="External"/><Relationship Id="rId5" Type="http://schemas.openxmlformats.org/officeDocument/2006/relationships/hyperlink" Target="https://github.com/cloudposse/terraform-spacelift-cloud-infrastructure-automation/blob/master/catalog/policies/plan.warn-on-deletions-and-recreations.rego" TargetMode="External"/><Relationship Id="rId4" Type="http://schemas.openxmlformats.org/officeDocument/2006/relationships/hyperlink" Target="https://www.openpolicyagent.org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natlantis/atlanti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sv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hyperlink" Target="https://upload.wikimedia.org/wikipedia/commons/3/3a/OODA.Boyd.sv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hashicorp.com/terraform/language/settings/backends/s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developer.hashicorp.com/terraform/language/settings/backends/azurerm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46CA8-4492-7F42-A6EC-4CDAAF2B9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54867"/>
            <a:ext cx="12318274" cy="259950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l-PL" sz="4800" dirty="0">
                <a:latin typeface="Work Sans" pitchFamily="2" charset="77"/>
              </a:rPr>
              <a:t>10 najlepszych praktyk</a:t>
            </a:r>
            <a:br>
              <a:rPr lang="pl-PL" sz="4800" dirty="0">
                <a:latin typeface="Work Sans" pitchFamily="2" charset="77"/>
              </a:rPr>
            </a:br>
            <a:r>
              <a:rPr lang="pl-PL" sz="4800" dirty="0">
                <a:latin typeface="Work Sans" pitchFamily="2" charset="77"/>
              </a:rPr>
              <a:t>dla </a:t>
            </a:r>
            <a:r>
              <a:rPr lang="pl-PL" sz="4800" dirty="0" err="1">
                <a:latin typeface="Work Sans" pitchFamily="2" charset="77"/>
              </a:rPr>
              <a:t>Infrastructure</a:t>
            </a:r>
            <a:r>
              <a:rPr lang="pl-PL" sz="4800" dirty="0">
                <a:latin typeface="Work Sans" pitchFamily="2" charset="77"/>
              </a:rPr>
              <a:t>-as-a-</a:t>
            </a:r>
            <a:r>
              <a:rPr lang="pl-PL" sz="4800" dirty="0" err="1">
                <a:latin typeface="Work Sans" pitchFamily="2" charset="77"/>
              </a:rPr>
              <a:t>Code</a:t>
            </a:r>
            <a:br>
              <a:rPr lang="pl-PL" sz="4800" dirty="0">
                <a:latin typeface="Work Sans" pitchFamily="2" charset="77"/>
              </a:rPr>
            </a:br>
            <a:r>
              <a:rPr lang="pl-PL" sz="4800" dirty="0">
                <a:latin typeface="Work Sans" pitchFamily="2" charset="77"/>
              </a:rPr>
              <a:t>na przykładzie </a:t>
            </a:r>
            <a:r>
              <a:rPr lang="pl-PL" sz="4800" dirty="0" err="1">
                <a:latin typeface="Work Sans" pitchFamily="2" charset="77"/>
              </a:rPr>
              <a:t>Terraforma</a:t>
            </a:r>
            <a:endParaRPr lang="pl-PL" sz="4800" dirty="0">
              <a:latin typeface="Work Sans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0CC25-509C-F842-8190-9CFC390D2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756747"/>
            <a:ext cx="9144000" cy="646386"/>
          </a:xfrm>
        </p:spPr>
        <p:txBody>
          <a:bodyPr>
            <a:normAutofit fontScale="92500" lnSpcReduction="10000"/>
          </a:bodyPr>
          <a:lstStyle/>
          <a:p>
            <a:r>
              <a:rPr lang="en-PL" dirty="0">
                <a:latin typeface="Work Sans" pitchFamily="2" charset="77"/>
              </a:rPr>
              <a:t>Wojciech Barczyński</a:t>
            </a:r>
            <a:br>
              <a:rPr lang="en-PL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VP of Engineering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BD16976-F74D-3959-5BBB-68B0EB49F6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48033" y="5629269"/>
            <a:ext cx="2095931" cy="64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7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modules/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|- network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\- service-a/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service-a/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... </a:t>
            </a:r>
          </a:p>
        </p:txBody>
      </p:sp>
    </p:spTree>
    <p:extLst>
      <p:ext uri="{BB962C8B-B14F-4D97-AF65-F5344CB8AC3E}">
        <p14:creationId xmlns:p14="http://schemas.microsoft.com/office/powerpoint/2010/main" val="391456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B8201-6618-F5D9-0C2B-81430794D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Work Sans" pitchFamily="2" charset="77"/>
              </a:rPr>
              <a:t>2. Struktura projektu 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92398-0727-1C99-5D28-4C41FF466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Pamiętaj </a:t>
            </a:r>
            <a:r>
              <a:rPr lang="pl-PL" dirty="0" err="1">
                <a:latin typeface="Work Sans" pitchFamily="2" charset="77"/>
              </a:rPr>
              <a:t>Copy&amp;Paste</a:t>
            </a:r>
            <a:r>
              <a:rPr lang="pl-PL" dirty="0">
                <a:latin typeface="Work Sans" pitchFamily="2" charset="77"/>
              </a:rPr>
              <a:t> jest najłatwiejszym długiem do spłacenia;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Nie musisz od dnia zero, budować swoje własne moduły;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Wykorzystuj dostępne moduły na </a:t>
            </a:r>
            <a:r>
              <a:rPr lang="pl-PL" dirty="0">
                <a:latin typeface="Work Sans" pitchFamily="2" charset="77"/>
                <a:hlinkClick r:id="rId2"/>
              </a:rPr>
              <a:t>terraform registry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5867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Najmniejszy możliwy, na przykład, per komponent;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Unikamy czytania wartości z innych stanów;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Bardzo łatwo o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717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Co to jest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Wymagane wysokie uprawnienia wymaganymi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dla danego komponentu;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Twarde zależności między stanami.</a:t>
            </a:r>
          </a:p>
        </p:txBody>
      </p:sp>
    </p:spTree>
    <p:extLst>
      <p:ext uri="{BB962C8B-B14F-4D97-AF65-F5344CB8AC3E}">
        <p14:creationId xmlns:p14="http://schemas.microsoft.com/office/powerpoint/2010/main" val="317016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Unikać: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jeden stan dla środowiska;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muszę mieć dostęp wysokie uprawnienia,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żeby postawić service-a.</a:t>
            </a:r>
          </a:p>
        </p:txBody>
      </p:sp>
    </p:spTree>
    <p:extLst>
      <p:ext uri="{BB962C8B-B14F-4D97-AF65-F5344CB8AC3E}">
        <p14:creationId xmlns:p14="http://schemas.microsoft.com/office/powerpoint/2010/main" val="2328999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EC0FA-C041-5B27-230B-A27ED204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4. </a:t>
            </a:r>
            <a:r>
              <a:rPr lang="pl-PL" dirty="0">
                <a:latin typeface="Work Sans" pitchFamily="2" charset="77"/>
              </a:rPr>
              <a:t>Jak uniknąć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?</a:t>
            </a:r>
            <a:endParaRPr lang="en-US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91198-6EF9-DC5A-F372-528252BC5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Jeśli nie za stanu to jak?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Work Sans" pitchFamily="2" charset="77"/>
              </a:rPr>
              <a:t>AWS Systems Manager Parameter Store;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Work Sans" pitchFamily="2" charset="77"/>
              </a:rPr>
              <a:t>Terraform Consul;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Work Sans" pitchFamily="2" charset="77"/>
              </a:rPr>
              <a:t>Spacelift</a:t>
            </a:r>
            <a:r>
              <a:rPr lang="en-US" dirty="0">
                <a:latin typeface="Work Sans" pitchFamily="2" charset="77"/>
              </a:rPr>
              <a:t> Context.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8F942C-747F-4C51-64A4-6BB0148459A8}"/>
              </a:ext>
            </a:extLst>
          </p:cNvPr>
          <p:cNvSpPr txBox="1"/>
          <p:nvPr/>
        </p:nvSpPr>
        <p:spPr>
          <a:xfrm>
            <a:off x="3045823" y="5958171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pl-PL" dirty="0">
                <a:latin typeface="Work Sans" pitchFamily="2" charset="77"/>
              </a:rPr>
              <a:t>Przeniesienie zależności do </a:t>
            </a:r>
            <a:r>
              <a:rPr lang="pl-PL" dirty="0" err="1">
                <a:latin typeface="Work Sans" pitchFamily="2" charset="77"/>
              </a:rPr>
              <a:t>runtime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0425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C983F-9FE2-D956-DC82-BF9942ABE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5. 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2B800-528E-B3AD-4A6C-1DEFFB912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Podążaj za wskazówkami z </a:t>
            </a:r>
            <a:r>
              <a:rPr lang="pl-PL" dirty="0">
                <a:latin typeface="Work Sans" pitchFamily="2" charset="77"/>
                <a:hlinkClick r:id="rId2"/>
              </a:rPr>
              <a:t>dokumentacji Terraforma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505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AB1B-5E84-8933-B008-CB7D88226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6. </a:t>
            </a:r>
            <a:r>
              <a:rPr lang="pl-PL" dirty="0" err="1">
                <a:latin typeface="Work Sans" pitchFamily="2" charset="77"/>
              </a:rPr>
              <a:t>Pinning</a:t>
            </a:r>
            <a:r>
              <a:rPr lang="pl-PL" dirty="0">
                <a:latin typeface="Work Sans" pitchFamily="2" charset="77"/>
              </a:rPr>
              <a:t> wersji dla wszystkiego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2432E-B9F2-98F2-1476-1484D5AFA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Providers – minimum version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Exact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Modules</a:t>
            </a:r>
            <a:endParaRPr lang="pl-PL" dirty="0">
              <a:latin typeface="Work Sans" pitchFamily="2" charset="77"/>
            </a:endParaRPr>
          </a:p>
          <a:p>
            <a:pPr lvl="1"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Wersji </a:t>
            </a:r>
            <a:r>
              <a:rPr lang="pl-PL" dirty="0" err="1">
                <a:latin typeface="Work Sans" pitchFamily="2" charset="77"/>
              </a:rPr>
              <a:t>Terraforma</a:t>
            </a:r>
            <a:endParaRPr lang="pl-PL" dirty="0">
              <a:latin typeface="Work Sans" pitchFamily="2" charset="77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8192E68-C2A2-ACD3-0573-B2AD4209D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959" y="2432050"/>
            <a:ext cx="40767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18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C9E1F-7E39-434F-BDC2-1806388A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540D2-5D62-160E-1C9B-82B830C26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plan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daje nam możliwość sprawdzenia zmian przed ich zaaplikowaniem,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Czyli możemy wiele weryfikacji przesunąć w „lewo”.</a:t>
            </a:r>
          </a:p>
        </p:txBody>
      </p:sp>
    </p:spTree>
    <p:extLst>
      <p:ext uri="{BB962C8B-B14F-4D97-AF65-F5344CB8AC3E}">
        <p14:creationId xmlns:p14="http://schemas.microsoft.com/office/powerpoint/2010/main" val="153483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Formatowanie: </a:t>
            </a:r>
            <a:r>
              <a:rPr lang="pl-PL" b="0" i="0" u="none" strike="noStrike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b="0" i="0" u="none" strike="noStrike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b="0" i="0" u="none" strike="noStrike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fmt</a:t>
            </a:r>
            <a:endParaRPr lang="pl-PL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validate</a:t>
            </a:r>
            <a:endParaRPr lang="pl-PL" b="0" i="0" u="none" strike="noStrike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pl-PL" dirty="0" err="1">
                <a:latin typeface="Work Sans" pitchFamily="2" charset="77"/>
              </a:rPr>
              <a:t>Linting</a:t>
            </a:r>
            <a:r>
              <a:rPr lang="pl-PL" dirty="0">
                <a:latin typeface="Work Sans" pitchFamily="2" charset="77"/>
              </a:rPr>
              <a:t>: </a:t>
            </a:r>
            <a:r>
              <a:rPr lang="pl-PL" dirty="0">
                <a:latin typeface="Work Sans" pitchFamily="2" charset="77"/>
                <a:hlinkClick r:id="rId3"/>
              </a:rPr>
              <a:t>tflint</a:t>
            </a:r>
            <a:endParaRPr lang="pl-PL" b="0" i="0" u="none" strike="noStrike" dirty="0">
              <a:effectLst/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5123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Najlepsze praktyki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Ostatecznym celem jest zaangażowanie najszerszej grupy inżynierów;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Początkowe kroki mogą decydują o trudności otworzenia zasobów chmurowych,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10 praktyk.</a:t>
            </a:r>
          </a:p>
        </p:txBody>
      </p:sp>
    </p:spTree>
    <p:extLst>
      <p:ext uri="{BB962C8B-B14F-4D97-AF65-F5344CB8AC3E}">
        <p14:creationId xmlns:p14="http://schemas.microsoft.com/office/powerpoint/2010/main" val="398609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Bezpieczeństwo: </a:t>
            </a:r>
            <a:r>
              <a:rPr lang="pl-PL" dirty="0">
                <a:latin typeface="Work Sans" pitchFamily="2" charset="77"/>
                <a:hlinkClick r:id="rId3"/>
              </a:rPr>
              <a:t>tfsec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4"/>
              </a:rPr>
              <a:t>checkcov</a:t>
            </a:r>
            <a:endParaRPr lang="pl-PL" dirty="0">
              <a:latin typeface="Work Sans" pitchFamily="2" charset="77"/>
            </a:endParaRPr>
          </a:p>
          <a:p>
            <a:pPr marL="514350" indent="-514350">
              <a:lnSpc>
                <a:spcPct val="150000"/>
              </a:lnSpc>
              <a:buAutoNum type="arabicPeriod" startAt="4"/>
            </a:pPr>
            <a:r>
              <a:rPr lang="pl-PL" dirty="0">
                <a:latin typeface="Work Sans" pitchFamily="2" charset="77"/>
              </a:rPr>
              <a:t>Estymacja kosztów: </a:t>
            </a:r>
            <a:r>
              <a:rPr lang="pl-PL" dirty="0">
                <a:latin typeface="Work Sans" pitchFamily="2" charset="77"/>
                <a:hlinkClick r:id="rId5"/>
              </a:rPr>
              <a:t>tf-cost-estimation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 err="1">
                <a:latin typeface="Work Sans" pitchFamily="2" charset="77"/>
                <a:hlinkClick r:id="rId6"/>
              </a:rPr>
              <a:t>infracos</a:t>
            </a:r>
            <a:r>
              <a:rPr lang="pl-PL" dirty="0" err="1">
                <a:latin typeface="Work Sans" pitchFamily="2" charset="77"/>
                <a:hlinkClick r:id="rId6"/>
              </a:rPr>
              <a:t>t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7154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pl-PL" dirty="0">
                <a:latin typeface="Work Sans" pitchFamily="2" charset="77"/>
              </a:rPr>
              <a:t>Polityki: </a:t>
            </a:r>
            <a:r>
              <a:rPr lang="pl-PL" dirty="0">
                <a:latin typeface="Work Sans" pitchFamily="2" charset="77"/>
                <a:hlinkClick r:id="rId3"/>
              </a:rPr>
              <a:t>conftest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4"/>
              </a:rPr>
              <a:t>opa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pl-PL" dirty="0">
                <a:latin typeface="Work Sans" pitchFamily="2" charset="77"/>
                <a:hlinkClick r:id="rId5"/>
              </a:rPr>
              <a:t>Ostrzeż, że kasujemy lub odtwarzamy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lvl="1">
              <a:lnSpc>
                <a:spcPct val="150000"/>
              </a:lnSpc>
            </a:pPr>
            <a:r>
              <a:rPr lang="pl-PL" dirty="0">
                <a:latin typeface="Work Sans" pitchFamily="2" charset="77"/>
                <a:hlinkClick r:id="rId6"/>
              </a:rPr>
              <a:t>Etykiety na zasobach wymagane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696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A29F0-8F4B-4FB6-3B62-FBFEE2ED4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7504B-8683-3945-7D29-06D0D7B13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Warto zacząć od </a:t>
            </a:r>
            <a:r>
              <a:rPr lang="pl-PL" dirty="0" err="1">
                <a:latin typeface="Work Sans" pitchFamily="2" charset="77"/>
              </a:rPr>
              <a:t>Continuous</a:t>
            </a:r>
            <a:r>
              <a:rPr lang="pl-PL" dirty="0">
                <a:latin typeface="Work Sans" pitchFamily="2" charset="77"/>
              </a:rPr>
              <a:t> Integration;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Kiedy demokratyzujemy dostęp i skalujemy, </a:t>
            </a:r>
            <a:br>
              <a:rPr lang="pl-PL" dirty="0">
                <a:latin typeface="Work Sans" pitchFamily="2" charset="77"/>
              </a:rPr>
            </a:br>
            <a:r>
              <a:rPr lang="pl-PL" dirty="0" err="1">
                <a:latin typeface="Work Sans" pitchFamily="2" charset="77"/>
              </a:rPr>
              <a:t>Continuous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deployment</a:t>
            </a:r>
            <a:r>
              <a:rPr lang="pl-PL" dirty="0">
                <a:latin typeface="Work Sans" pitchFamily="2" charset="77"/>
              </a:rPr>
              <a:t> jest niezbędne;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Opcje: </a:t>
            </a:r>
            <a:br>
              <a:rPr lang="pl-PL" dirty="0">
                <a:latin typeface="Work Sans" pitchFamily="2" charset="77"/>
              </a:rPr>
            </a:br>
            <a:r>
              <a:rPr lang="pl-PL" dirty="0" err="1">
                <a:latin typeface="Work Sans" pitchFamily="2" charset="77"/>
              </a:rPr>
              <a:t>generic</a:t>
            </a:r>
            <a:r>
              <a:rPr lang="pl-PL" dirty="0">
                <a:latin typeface="Work Sans" pitchFamily="2" charset="77"/>
              </a:rPr>
              <a:t> CI, </a:t>
            </a:r>
            <a:r>
              <a:rPr lang="pl-PL" dirty="0">
                <a:latin typeface="Work Sans" pitchFamily="2" charset="77"/>
                <a:hlinkClick r:id="rId3"/>
              </a:rPr>
              <a:t>Atlantis</a:t>
            </a:r>
            <a:r>
              <a:rPr lang="pl-PL" dirty="0">
                <a:latin typeface="Work Sans" pitchFamily="2" charset="77"/>
              </a:rPr>
              <a:t> (open </a:t>
            </a:r>
            <a:r>
              <a:rPr lang="pl-PL" dirty="0" err="1">
                <a:latin typeface="Work Sans" pitchFamily="2" charset="77"/>
              </a:rPr>
              <a:t>source</a:t>
            </a:r>
            <a:r>
              <a:rPr lang="pl-PL" dirty="0">
                <a:latin typeface="Work Sans" pitchFamily="2" charset="77"/>
              </a:rPr>
              <a:t>), TF </a:t>
            </a:r>
            <a:r>
              <a:rPr lang="pl-PL" dirty="0" err="1">
                <a:latin typeface="Work Sans" pitchFamily="2" charset="77"/>
              </a:rPr>
              <a:t>Cloud</a:t>
            </a:r>
            <a:r>
              <a:rPr lang="pl-PL" dirty="0">
                <a:latin typeface="Work Sans" pitchFamily="2" charset="77"/>
              </a:rPr>
              <a:t>, i </a:t>
            </a:r>
            <a:r>
              <a:rPr lang="pl-PL" dirty="0" err="1">
                <a:latin typeface="Work Sans" pitchFamily="2" charset="77"/>
              </a:rPr>
              <a:t>Spacelift.io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602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To tylko kwestia czasu: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Rośnie zespół,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Trudno zatrudnić Platform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czy System </a:t>
            </a:r>
            <a:r>
              <a:rPr lang="pl-PL" dirty="0" err="1">
                <a:latin typeface="Work Sans" pitchFamily="2" charset="77"/>
              </a:rPr>
              <a:t>Cloud</a:t>
            </a:r>
            <a:r>
              <a:rPr lang="pl-PL" dirty="0">
                <a:latin typeface="Work Sans" pitchFamily="2" charset="77"/>
              </a:rPr>
              <a:t>/</a:t>
            </a:r>
            <a:r>
              <a:rPr lang="pl-PL" dirty="0" err="1">
                <a:latin typeface="Work Sans" pitchFamily="2" charset="77"/>
              </a:rPr>
              <a:t>DevOps</a:t>
            </a:r>
            <a:r>
              <a:rPr lang="pl-PL" dirty="0">
                <a:latin typeface="Work Sans" pitchFamily="2" charset="77"/>
              </a:rPr>
              <a:t> inżynierów,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Product </a:t>
            </a:r>
            <a:r>
              <a:rPr lang="pl-PL" dirty="0" err="1">
                <a:latin typeface="Work Sans" pitchFamily="2" charset="77"/>
              </a:rPr>
              <a:t>teams</a:t>
            </a:r>
            <a:r>
              <a:rPr lang="pl-PL" dirty="0">
                <a:latin typeface="Work Sans" pitchFamily="2" charset="77"/>
              </a:rPr>
              <a:t>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8812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Zaczynamy od jednej osoby w zespole,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 err="1">
                <a:latin typeface="Work Sans" pitchFamily="2" charset="77"/>
              </a:rPr>
              <a:t>Infra</a:t>
            </a:r>
            <a:r>
              <a:rPr lang="pl-PL" dirty="0">
                <a:latin typeface="Work Sans" pitchFamily="2" charset="77"/>
              </a:rPr>
              <a:t>/… champion,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Opcjonalnie - przydzieleniem jeden osoby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z zespołu </a:t>
            </a:r>
            <a:r>
              <a:rPr lang="pl-PL" dirty="0" err="1">
                <a:latin typeface="Work Sans" pitchFamily="2" charset="77"/>
              </a:rPr>
              <a:t>devOps</a:t>
            </a:r>
            <a:r>
              <a:rPr lang="pl-PL" dirty="0">
                <a:latin typeface="Work Sans" pitchFamily="2" charset="77"/>
              </a:rPr>
              <a:t> / platformy (</a:t>
            </a:r>
            <a:r>
              <a:rPr lang="pl-PL" dirty="0" err="1">
                <a:latin typeface="Work Sans" pitchFamily="2" charset="77"/>
              </a:rPr>
              <a:t>tymcasowo</a:t>
            </a:r>
            <a:r>
              <a:rPr lang="pl-PL" dirty="0">
                <a:latin typeface="Work Sans" pitchFamily="2" charset="77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65688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Będzie łatwiej: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Jeśli nie mamy hard </a:t>
            </a:r>
            <a:r>
              <a:rPr lang="pl-PL" dirty="0" err="1">
                <a:latin typeface="Work Sans" pitchFamily="2" charset="77"/>
              </a:rPr>
              <a:t>dependencies</a:t>
            </a:r>
            <a:r>
              <a:rPr lang="pl-PL" dirty="0">
                <a:latin typeface="Work Sans" pitchFamily="2" charset="77"/>
              </a:rPr>
              <a:t> między stanami;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Nie potrzeba, najwyższych uprawnień do postawienia każdego z serwisów.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850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Dobrze mieć CI.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Praca oparta o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Requesty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W pierwszej iteracji,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może być </a:t>
            </a:r>
            <a:r>
              <a:rPr lang="pl-PL" dirty="0" err="1">
                <a:latin typeface="Work Sans" pitchFamily="2" charset="77"/>
              </a:rPr>
              <a:t>copy&amp;paste</a:t>
            </a:r>
            <a:r>
              <a:rPr lang="pl-PL" dirty="0">
                <a:latin typeface="Work Sans" pitchFamily="2" charset="77"/>
              </a:rPr>
              <a:t> planu w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Więcej wspólnych (małych) modułów.</a:t>
            </a:r>
          </a:p>
        </p:txBody>
      </p:sp>
    </p:spTree>
    <p:extLst>
      <p:ext uri="{BB962C8B-B14F-4D97-AF65-F5344CB8AC3E}">
        <p14:creationId xmlns:p14="http://schemas.microsoft.com/office/powerpoint/2010/main" val="155498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AD8B-E692-EE4C-AF52-E626D9769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Konwencje przed narzędziami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39B0-A015-AB44-B0AC-BFB636483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Work Sans" pitchFamily="2" charset="77"/>
              </a:rPr>
              <a:t>New repository: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Work Sans" pitchFamily="2" charset="77"/>
              </a:rPr>
              <a:t>We want people to change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the generated code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Work Sans" pitchFamily="2" charset="77"/>
              </a:rPr>
              <a:t>We just ask for keeping 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the common conventions</a:t>
            </a:r>
          </a:p>
        </p:txBody>
      </p:sp>
      <p:pic>
        <p:nvPicPr>
          <p:cNvPr id="4" name="Google Shape;84;p17">
            <a:extLst>
              <a:ext uri="{FF2B5EF4-FFF2-40B4-BE49-F238E27FC236}">
                <a16:creationId xmlns:a16="http://schemas.microsoft.com/office/drawing/2014/main" id="{519A11AC-5124-074C-A411-3B5B21D78A6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8650" y="2057861"/>
            <a:ext cx="4735150" cy="3350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733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E4F76-0620-FB3F-D9F9-D961A89DF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9. Skalowanie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658AF-86ED-7044-9DED-25FAFA4F6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Template</a:t>
            </a:r>
            <a:r>
              <a:rPr lang="pl-PL" dirty="0">
                <a:latin typeface="Work Sans" pitchFamily="2" charset="77"/>
              </a:rPr>
              <a:t>-y dla nowych serwisów,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Współdzielenie najlepszych praktyk i polityk,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Więcej wspólnych modułów,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Tymczasowe środowiska,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Drift-detection</a:t>
            </a:r>
            <a:r>
              <a:rPr lang="pl-PL" dirty="0">
                <a:latin typeface="Work Sans" pitchFamily="2" charset="77"/>
              </a:rPr>
              <a:t>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06998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9F3F-5F0D-9099-016C-95C3CE93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9. </a:t>
            </a:r>
            <a:r>
              <a:rPr lang="pl-PL" dirty="0">
                <a:latin typeface="Work Sans" pitchFamily="2" charset="77"/>
              </a:rPr>
              <a:t>Skalowanie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8343-BEAF-33C9-E4E3-6C99D6BCC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err="1">
                <a:latin typeface="Work Sans" pitchFamily="2" charset="77"/>
              </a:rPr>
              <a:t>Template</a:t>
            </a:r>
            <a:r>
              <a:rPr lang="pl-PL" dirty="0">
                <a:latin typeface="Work Sans" pitchFamily="2" charset="77"/>
              </a:rPr>
              <a:t>-y dla nowych serwisów: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Konwencje,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No-</a:t>
            </a:r>
            <a:r>
              <a:rPr lang="pl-PL" dirty="0" err="1">
                <a:latin typeface="Work Sans" pitchFamily="2" charset="77"/>
              </a:rPr>
              <a:t>black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magic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Nie jestem fanem, </a:t>
            </a:r>
            <a:r>
              <a:rPr lang="pl-PL" dirty="0" err="1">
                <a:latin typeface="Work Sans" pitchFamily="2" charset="77"/>
              </a:rPr>
              <a:t>custom</a:t>
            </a:r>
            <a:r>
              <a:rPr lang="pl-PL" dirty="0">
                <a:latin typeface="Work Sans" pitchFamily="2" charset="77"/>
              </a:rPr>
              <a:t> YAML czy JSON,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Możliwe uruchomienie lokalne.</a:t>
            </a:r>
          </a:p>
        </p:txBody>
      </p:sp>
    </p:spTree>
    <p:extLst>
      <p:ext uri="{BB962C8B-B14F-4D97-AF65-F5344CB8AC3E}">
        <p14:creationId xmlns:p14="http://schemas.microsoft.com/office/powerpoint/2010/main" val="157949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Dlaczego </a:t>
            </a: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?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3054"/>
            <a:ext cx="5904449" cy="3001224"/>
          </a:xfr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EBC59B33-5C74-0BDB-5EC5-353021BB9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15213" y="2955106"/>
            <a:ext cx="3938587" cy="94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9F3F-5F0D-9099-016C-95C3CE93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9. Skalowanie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8343-BEAF-33C9-E4E3-6C99D6BCC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err="1">
                <a:latin typeface="Work Sans" pitchFamily="2" charset="77"/>
              </a:rPr>
              <a:t>Drift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detection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Zmiany w konsoli na chwilę,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Upewnienie się, że rzadko dotykany moduł działa,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Sprzątanie po eksperymentach.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00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9F3F-5F0D-9099-016C-95C3CE93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9. Skalowanie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8343-BEAF-33C9-E4E3-6C99D6BCC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Wspólne moduły: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Wymuszanie aktualizacji modułów,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Zarządzanie modułami przez prywatne repozytorium.</a:t>
            </a:r>
          </a:p>
          <a:p>
            <a:pPr marL="0" indent="0">
              <a:lnSpc>
                <a:spcPct val="150000"/>
              </a:lnSpc>
              <a:buNone/>
            </a:pPr>
            <a:endParaRPr lang="pl-PL" dirty="0">
              <a:latin typeface="Work Sans" pitchFamily="2" charset="77"/>
            </a:endParaRP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9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9F3F-5F0D-9099-016C-95C3CE93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9. Skalowanie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8343-BEAF-33C9-E4E3-6C99D6BCC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Mono repozytorium czy per komponent: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To zależy od firmy.</a:t>
            </a:r>
          </a:p>
          <a:p>
            <a:pPr marL="0" indent="0">
              <a:lnSpc>
                <a:spcPct val="150000"/>
              </a:lnSpc>
              <a:buNone/>
            </a:pPr>
            <a:endParaRPr lang="pl-PL" dirty="0">
              <a:latin typeface="Work Sans" pitchFamily="2" charset="77"/>
            </a:endParaRP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35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10. </a:t>
            </a:r>
            <a:r>
              <a:rPr lang="pl-PL" dirty="0">
                <a:latin typeface="Work Sans" pitchFamily="2" charset="77"/>
              </a:rPr>
              <a:t>Metryki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Pierwsze sukcesy łatwo odczuć,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Później trudniej mierzyć podstępy,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Co więc mierzyć?</a:t>
            </a:r>
          </a:p>
        </p:txBody>
      </p:sp>
    </p:spTree>
    <p:extLst>
      <p:ext uri="{BB962C8B-B14F-4D97-AF65-F5344CB8AC3E}">
        <p14:creationId xmlns:p14="http://schemas.microsoft.com/office/powerpoint/2010/main" val="299579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High perf 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PL" dirty="0">
                <a:latin typeface="Work Sans" pitchFamily="2" charset="77"/>
              </a:rPr>
              <a:t>Lead Time</a:t>
            </a:r>
          </a:p>
          <a:p>
            <a:pPr>
              <a:lnSpc>
                <a:spcPct val="150000"/>
              </a:lnSpc>
            </a:pPr>
            <a:r>
              <a:rPr lang="en-PL" dirty="0">
                <a:latin typeface="Work Sans" pitchFamily="2" charset="77"/>
              </a:rPr>
              <a:t>Deployment frequency</a:t>
            </a:r>
          </a:p>
          <a:p>
            <a:pPr>
              <a:lnSpc>
                <a:spcPct val="150000"/>
              </a:lnSpc>
            </a:pPr>
            <a:r>
              <a:rPr lang="en-PL" dirty="0">
                <a:latin typeface="Work Sans" pitchFamily="2" charset="77"/>
              </a:rPr>
              <a:t>Mean time to Recovery</a:t>
            </a:r>
          </a:p>
          <a:p>
            <a:pPr>
              <a:lnSpc>
                <a:spcPct val="150000"/>
              </a:lnSpc>
            </a:pPr>
            <a:r>
              <a:rPr lang="en-PL">
                <a:latin typeface="Work Sans" pitchFamily="2" charset="77"/>
              </a:rPr>
              <a:t>Change Fail Percent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F4C1F-3039-0E45-B569-B0615576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4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10. </a:t>
            </a:r>
            <a:r>
              <a:rPr lang="pl-PL" dirty="0">
                <a:latin typeface="Work Sans" pitchFamily="2" charset="77"/>
              </a:rPr>
              <a:t>Metryki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Deployment </a:t>
            </a:r>
            <a:r>
              <a:rPr lang="pl-PL" dirty="0" err="1">
                <a:latin typeface="Work Sans" pitchFamily="2" charset="77"/>
              </a:rPr>
              <a:t>frequency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Łatwe do uchwycenia przy </a:t>
            </a:r>
            <a:r>
              <a:rPr lang="pl-PL" dirty="0" err="1">
                <a:latin typeface="Work Sans" pitchFamily="2" charset="77"/>
              </a:rPr>
              <a:t>gitops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Zakończenie </a:t>
            </a:r>
            <a:r>
              <a:rPr lang="pl-PL" dirty="0" err="1">
                <a:latin typeface="Work Sans" pitchFamily="2" charset="77"/>
              </a:rPr>
              <a:t>pipeline</a:t>
            </a:r>
            <a:r>
              <a:rPr lang="pl-PL" dirty="0">
                <a:latin typeface="Work Sans" pitchFamily="2" charset="77"/>
              </a:rPr>
              <a:t>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lub po prostu </a:t>
            </a:r>
            <a:r>
              <a:rPr lang="pl-PL" dirty="0" err="1">
                <a:latin typeface="Work Sans" pitchFamily="2" charset="77"/>
              </a:rPr>
              <a:t>merge</a:t>
            </a:r>
            <a:r>
              <a:rPr lang="pl-PL" dirty="0">
                <a:latin typeface="Work Sans" pitchFamily="2" charset="77"/>
              </a:rPr>
              <a:t> do </a:t>
            </a:r>
            <a:r>
              <a:rPr lang="pl-PL" dirty="0" err="1">
                <a:latin typeface="Work Sans" pitchFamily="2" charset="77"/>
              </a:rPr>
              <a:t>brancha</a:t>
            </a:r>
            <a:r>
              <a:rPr lang="pl-PL" dirty="0">
                <a:latin typeface="Work Sans" pitchFamily="2" charset="77"/>
              </a:rPr>
              <a:t> produkcyjnego.</a:t>
            </a:r>
          </a:p>
          <a:p>
            <a:pPr marL="0" indent="0">
              <a:lnSpc>
                <a:spcPct val="150000"/>
              </a:lnSpc>
              <a:buNone/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43323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10. </a:t>
            </a:r>
            <a:r>
              <a:rPr lang="pl-PL" dirty="0">
                <a:latin typeface="Work Sans" pitchFamily="2" charset="77"/>
              </a:rPr>
              <a:t>Metryki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err="1">
                <a:latin typeface="Work Sans" pitchFamily="2" charset="77"/>
              </a:rPr>
              <a:t>Lead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time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Od utworzenia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</a:t>
            </a:r>
            <a:r>
              <a:rPr lang="pl-PL" dirty="0">
                <a:latin typeface="Work Sans" pitchFamily="2" charset="77"/>
              </a:rPr>
              <a:t> jako draft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Do wprowadzenia na produkcję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(</a:t>
            </a:r>
            <a:r>
              <a:rPr lang="pl-PL" dirty="0" err="1">
                <a:latin typeface="Work Sans" pitchFamily="2" charset="77"/>
              </a:rPr>
              <a:t>merge</a:t>
            </a:r>
            <a:r>
              <a:rPr lang="pl-PL" dirty="0">
                <a:latin typeface="Work Sans" pitchFamily="2" charset="77"/>
              </a:rPr>
              <a:t> do master/</a:t>
            </a:r>
            <a:r>
              <a:rPr lang="pl-PL" dirty="0" err="1">
                <a:latin typeface="Work Sans" pitchFamily="2" charset="77"/>
              </a:rPr>
              <a:t>prod</a:t>
            </a:r>
            <a:r>
              <a:rPr lang="pl-PL" dirty="0">
                <a:latin typeface="Work Sans" pitchFamily="2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498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5F1C7-96B0-4E98-ECBC-C8F2DFA10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10. </a:t>
            </a:r>
            <a:r>
              <a:rPr lang="pl-PL" dirty="0">
                <a:latin typeface="Work Sans" pitchFamily="2" charset="77"/>
              </a:rPr>
              <a:t>Metryki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DAEB8-86F6-8D8B-0F8A-DD8AF640E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/>
              <a:t>Obecnie używam:</a:t>
            </a:r>
          </a:p>
          <a:p>
            <a:pPr>
              <a:lnSpc>
                <a:spcPct val="150000"/>
              </a:lnSpc>
            </a:pPr>
            <a:r>
              <a:rPr lang="pl-PL" dirty="0"/>
              <a:t>Google </a:t>
            </a:r>
            <a:r>
              <a:rPr lang="pl-PL" dirty="0" err="1"/>
              <a:t>Colab</a:t>
            </a:r>
            <a:r>
              <a:rPr lang="pl-PL" dirty="0"/>
              <a:t> Notebook,</a:t>
            </a:r>
          </a:p>
          <a:p>
            <a:pPr>
              <a:lnSpc>
                <a:spcPct val="150000"/>
              </a:lnSpc>
            </a:pPr>
            <a:r>
              <a:rPr lang="pl-PL" dirty="0" err="1"/>
              <a:t>Exportery</a:t>
            </a:r>
            <a:r>
              <a:rPr lang="pl-PL" dirty="0"/>
              <a:t> do Google </a:t>
            </a:r>
            <a:r>
              <a:rPr lang="pl-PL" dirty="0" err="1"/>
              <a:t>BigQuery</a:t>
            </a:r>
            <a:r>
              <a:rPr lang="pl-PL" dirty="0"/>
              <a:t>, z:</a:t>
            </a:r>
          </a:p>
          <a:p>
            <a:pPr lvl="1">
              <a:lnSpc>
                <a:spcPct val="150000"/>
              </a:lnSpc>
            </a:pPr>
            <a:r>
              <a:rPr lang="pl-PL" dirty="0" err="1"/>
              <a:t>Github</a:t>
            </a:r>
            <a:r>
              <a:rPr lang="pl-PL" dirty="0"/>
              <a:t>, </a:t>
            </a:r>
          </a:p>
          <a:p>
            <a:pPr lvl="1">
              <a:lnSpc>
                <a:spcPct val="150000"/>
              </a:lnSpc>
            </a:pPr>
            <a:r>
              <a:rPr lang="pl-PL" dirty="0" err="1"/>
              <a:t>ClickUp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75286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Podsumowanie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Celem jest zaangażowanie najszerszej grupy inżynierów,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 jest najbardziej dojrzałą platformą,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Większość tych praktyk, stosuje się do innych platform od AWS </a:t>
            </a:r>
            <a:r>
              <a:rPr lang="pl-PL" dirty="0" err="1">
                <a:latin typeface="Work Sans" pitchFamily="2" charset="77"/>
              </a:rPr>
              <a:t>Cloudformation</a:t>
            </a:r>
            <a:r>
              <a:rPr lang="pl-PL" dirty="0">
                <a:latin typeface="Work Sans" pitchFamily="2" charset="77"/>
              </a:rPr>
              <a:t>, CDK, CDK-TF, po </a:t>
            </a:r>
            <a:r>
              <a:rPr lang="pl-PL" dirty="0" err="1">
                <a:latin typeface="Work Sans" pitchFamily="2" charset="77"/>
              </a:rPr>
              <a:t>Kubernetes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208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0D7D1-C0B7-4460-54B8-B54C9684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Terraform and Kubernetes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BF548-B448-9523-6C4C-1CCAF73DB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Często padające pytanie: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 do postawienia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K8S + </a:t>
            </a:r>
            <a:r>
              <a:rPr lang="pl-PL" dirty="0" err="1">
                <a:latin typeface="Work Sans" pitchFamily="2" charset="77"/>
              </a:rPr>
              <a:t>ArgoCD</a:t>
            </a:r>
            <a:r>
              <a:rPr lang="pl-PL" dirty="0">
                <a:latin typeface="Work Sans" pitchFamily="2" charset="77"/>
              </a:rPr>
              <a:t>, </a:t>
            </a:r>
            <a:r>
              <a:rPr lang="pl-PL" dirty="0" err="1">
                <a:latin typeface="Work Sans" pitchFamily="2" charset="77"/>
              </a:rPr>
              <a:t>Crossplane</a:t>
            </a:r>
            <a:r>
              <a:rPr lang="pl-PL" dirty="0">
                <a:latin typeface="Work Sans" pitchFamily="2" charset="77"/>
              </a:rPr>
              <a:t>, lub </a:t>
            </a:r>
            <a:r>
              <a:rPr lang="pl-PL" dirty="0" err="1">
                <a:latin typeface="Work Sans" pitchFamily="2" charset="77"/>
              </a:rPr>
              <a:t>flux</a:t>
            </a:r>
            <a:r>
              <a:rPr lang="pl-PL" dirty="0">
                <a:latin typeface="Work Sans" pitchFamily="2" charset="77"/>
              </a:rPr>
              <a:t> (</a:t>
            </a:r>
            <a:r>
              <a:rPr lang="pl-PL" dirty="0" err="1">
                <a:latin typeface="Work Sans" pitchFamily="2" charset="77"/>
              </a:rPr>
              <a:t>last</a:t>
            </a:r>
            <a:r>
              <a:rPr lang="pl-PL" dirty="0">
                <a:latin typeface="Work Sans" pitchFamily="2" charset="77"/>
              </a:rPr>
              <a:t> mile);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Gitops</a:t>
            </a:r>
            <a:r>
              <a:rPr lang="pl-PL" dirty="0">
                <a:latin typeface="Work Sans" pitchFamily="2" charset="77"/>
              </a:rPr>
              <a:t> na </a:t>
            </a:r>
            <a:r>
              <a:rPr lang="pl-PL" dirty="0" err="1">
                <a:latin typeface="Work Sans" pitchFamily="2" charset="77"/>
              </a:rPr>
              <a:t>Kubernetesie</a:t>
            </a:r>
            <a:r>
              <a:rPr lang="pl-PL" dirty="0">
                <a:latin typeface="Work Sans" pitchFamily="2" charset="77"/>
              </a:rPr>
              <a:t> przejmuje life-</a:t>
            </a:r>
            <a:r>
              <a:rPr lang="pl-PL" dirty="0" err="1">
                <a:latin typeface="Work Sans" pitchFamily="2" charset="77"/>
              </a:rPr>
              <a:t>cycle</a:t>
            </a:r>
            <a:r>
              <a:rPr lang="pl-PL" dirty="0">
                <a:latin typeface="Work Sans" pitchFamily="2" charset="77"/>
              </a:rPr>
              <a:t> aplikacji.</a:t>
            </a:r>
          </a:p>
        </p:txBody>
      </p:sp>
    </p:spTree>
    <p:extLst>
      <p:ext uri="{BB962C8B-B14F-4D97-AF65-F5344CB8AC3E}">
        <p14:creationId xmlns:p14="http://schemas.microsoft.com/office/powerpoint/2010/main" val="2496474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Dlaczego </a:t>
            </a: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Work Sans" pitchFamily="2" charset="77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plan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co się zmieni;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Work Sans" pitchFamily="2" charset="77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apply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wykonanie planu;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stan – plik opisujący jak wyglądają zasoby chmurowe.</a:t>
            </a:r>
            <a:endParaRPr lang="pl-P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27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5364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l-PL" sz="4000" dirty="0">
                <a:latin typeface="Work Sans" pitchFamily="2" charset="77"/>
              </a:rPr>
              <a:t>Pytania</a:t>
            </a:r>
            <a:r>
              <a:rPr lang="en-US" sz="4000" dirty="0">
                <a:latin typeface="Work Sans" pitchFamily="2" charset="77"/>
              </a:rPr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35B1F-FDA0-0D44-AB19-C4A2E46D422B}"/>
              </a:ext>
            </a:extLst>
          </p:cNvPr>
          <p:cNvSpPr/>
          <p:nvPr/>
        </p:nvSpPr>
        <p:spPr>
          <a:xfrm>
            <a:off x="7986739" y="6456970"/>
            <a:ext cx="9385509" cy="4062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bruno_brujah</a:t>
            </a:r>
            <a:r>
              <a:rPr lang="en-US" sz="1400" dirty="0"/>
              <a:t>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F63A-2604-F4F5-5544-689E2AE9B84C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4889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F5947-BF46-E211-9E3F-5B70172B6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200" dirty="0"/>
              <a:t>Hiring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328EF-6042-5C8C-0BD9-04DBB69B5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906300" cy="3207258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Work Sans" pitchFamily="2" charset="77"/>
              </a:rPr>
              <a:t>Golang* developers passionate about 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system engineering, DevOps culture,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or building tools.</a:t>
            </a:r>
          </a:p>
          <a:p>
            <a:pPr>
              <a:lnSpc>
                <a:spcPct val="100000"/>
              </a:lnSpc>
            </a:pPr>
            <a:endParaRPr lang="en-US" dirty="0">
              <a:latin typeface="Work Sans" pitchFamily="2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Work Sans" pitchFamily="2" charset="77"/>
              </a:rPr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C0C32C-E739-EB61-09D4-BB9A5774F1E2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E56020A-C4B9-DD9A-0EEB-BB4FC880D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4815" y="229394"/>
            <a:ext cx="3304413" cy="1022795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8AADD90-01A9-AB09-D4D7-2DA904503E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2273" y="1179028"/>
            <a:ext cx="7772400" cy="474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1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ED969-DA99-C04B-B7B4-6B0B94E4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5400" b="1" dirty="0"/>
              <a:t>Backup</a:t>
            </a:r>
            <a:endParaRPr lang="en-PL" sz="5400" b="1" dirty="0"/>
          </a:p>
        </p:txBody>
      </p:sp>
    </p:spTree>
    <p:extLst>
      <p:ext uri="{BB962C8B-B14F-4D97-AF65-F5344CB8AC3E}">
        <p14:creationId xmlns:p14="http://schemas.microsoft.com/office/powerpoint/2010/main" val="146350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076E5676-E8EA-68FC-587C-CC6F17A320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5" r="14575"/>
          <a:stretch/>
        </p:blipFill>
        <p:spPr>
          <a:xfrm>
            <a:off x="6090613" y="267528"/>
            <a:ext cx="6770915" cy="6147916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7F075-9736-AA4C-BD4A-D6F718B20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Common language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Artifacts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Platform</a:t>
            </a:r>
          </a:p>
          <a:p>
            <a:pPr marL="0" indent="0">
              <a:buNone/>
            </a:pPr>
            <a:r>
              <a:rPr lang="en-US" sz="3600" dirty="0">
                <a:latin typeface="Work Sans" pitchFamily="2" charset="77"/>
              </a:rPr>
              <a:t> </a:t>
            </a:r>
          </a:p>
          <a:p>
            <a:endParaRPr lang="en-US" sz="3600" dirty="0">
              <a:latin typeface="Work Sans" pitchFamily="2" charset="77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098A376-6697-3204-577B-CD0EC055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Work Sans" pitchFamily="2" charset="77"/>
              </a:rPr>
              <a:t>Terraform</a:t>
            </a:r>
          </a:p>
        </p:txBody>
      </p:sp>
    </p:spTree>
    <p:extLst>
      <p:ext uri="{BB962C8B-B14F-4D97-AF65-F5344CB8AC3E}">
        <p14:creationId xmlns:p14="http://schemas.microsoft.com/office/powerpoint/2010/main" val="26742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Recommended read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9FB49-199C-0E4D-8AD0-0EAFB878C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748" y="3944"/>
            <a:ext cx="3384486" cy="253836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BEE9B29-8794-264B-98F7-10E689638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1813">
            <a:off x="173647" y="1479717"/>
            <a:ext cx="2832016" cy="407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F671CD1-D558-5F40-AD5C-E80903759014}"/>
              </a:ext>
            </a:extLst>
          </p:cNvPr>
          <p:cNvSpPr/>
          <p:nvPr/>
        </p:nvSpPr>
        <p:spPr>
          <a:xfrm>
            <a:off x="120594" y="5717066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Work Sans" pitchFamily="2" charset="77"/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08B9AF4-4B18-F144-8BA4-8B71D70F0006}"/>
              </a:ext>
            </a:extLst>
          </p:cNvPr>
          <p:cNvSpPr/>
          <p:nvPr/>
        </p:nvSpPr>
        <p:spPr>
          <a:xfrm>
            <a:off x="9083570" y="4321147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Work Sans" pitchFamily="2" charset="77"/>
              </a:rPr>
              <a:t>3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4200ED7-4103-9444-B0FE-BA3576134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9116">
            <a:off x="6334288" y="3935769"/>
            <a:ext cx="2095557" cy="310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8C4A9DC6-604F-A44F-A830-43C52F41D5AF}"/>
              </a:ext>
            </a:extLst>
          </p:cNvPr>
          <p:cNvSpPr/>
          <p:nvPr/>
        </p:nvSpPr>
        <p:spPr>
          <a:xfrm>
            <a:off x="6932887" y="2318223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Work Sans" pitchFamily="2" charset="77"/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3E031-2012-CA47-8AC9-DC95BFB413B7}"/>
              </a:ext>
            </a:extLst>
          </p:cNvPr>
          <p:cNvSpPr txBox="1"/>
          <p:nvPr/>
        </p:nvSpPr>
        <p:spPr>
          <a:xfrm>
            <a:off x="1018951" y="5636089"/>
            <a:ext cx="44101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Work Sans" pitchFamily="2" charset="77"/>
              </a:rPr>
              <a:t>Concrete, do A, do B, </a:t>
            </a:r>
          </a:p>
          <a:p>
            <a:r>
              <a:rPr lang="en-US" sz="2400" dirty="0">
                <a:latin typeface="Work Sans" pitchFamily="2" charset="77"/>
              </a:rPr>
              <a:t>because C</a:t>
            </a:r>
            <a:br>
              <a:rPr lang="en-US" sz="2400" dirty="0">
                <a:latin typeface="Work Sans" pitchFamily="2" charset="77"/>
              </a:rPr>
            </a:br>
            <a:r>
              <a:rPr lang="en-US" sz="2400" dirty="0">
                <a:latin typeface="Work Sans" pitchFamily="2" charset="77"/>
              </a:rPr>
              <a:t>(DevOps here as culture </a:t>
            </a:r>
            <a:r>
              <a:rPr lang="en-US" sz="2400" dirty="0">
                <a:latin typeface="Work Sans" pitchFamily="2" charset="77"/>
                <a:sym typeface="Wingdings" pitchFamily="2" charset="2"/>
              </a:rPr>
              <a:t> </a:t>
            </a:r>
            <a:r>
              <a:rPr lang="en-US" sz="2400" dirty="0">
                <a:latin typeface="Work Sans" pitchFamily="2" charset="77"/>
              </a:rPr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BF936C-6962-E44F-9F1F-BD98841D862F}"/>
              </a:ext>
            </a:extLst>
          </p:cNvPr>
          <p:cNvSpPr txBox="1"/>
          <p:nvPr/>
        </p:nvSpPr>
        <p:spPr>
          <a:xfrm>
            <a:off x="7831244" y="2526851"/>
            <a:ext cx="39966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Work Sans" pitchFamily="2" charset="77"/>
              </a:rPr>
              <a:t>The first 4 chapters,</a:t>
            </a:r>
            <a:br>
              <a:rPr lang="en-US" sz="2400" dirty="0">
                <a:latin typeface="Work Sans" pitchFamily="2" charset="77"/>
              </a:rPr>
            </a:br>
            <a:r>
              <a:rPr lang="en-US" sz="2400" dirty="0">
                <a:latin typeface="Work Sans" pitchFamily="2" charset="77"/>
              </a:rPr>
              <a:t>the rest if you have time.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60462E-0692-8C4F-8D1C-36467413104A}"/>
              </a:ext>
            </a:extLst>
          </p:cNvPr>
          <p:cNvSpPr txBox="1"/>
          <p:nvPr/>
        </p:nvSpPr>
        <p:spPr>
          <a:xfrm>
            <a:off x="8603724" y="5351760"/>
            <a:ext cx="36711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Work Sans" pitchFamily="2" charset="77"/>
              </a:rPr>
              <a:t>A story,</a:t>
            </a:r>
            <a:br>
              <a:rPr lang="en-US" sz="2400" dirty="0">
                <a:latin typeface="Work Sans" pitchFamily="2" charset="77"/>
              </a:rPr>
            </a:br>
            <a:r>
              <a:rPr lang="en-US" sz="2400" dirty="0">
                <a:latin typeface="Work Sans" pitchFamily="2" charset="77"/>
              </a:rPr>
              <a:t>not as straight forward</a:t>
            </a:r>
            <a:br>
              <a:rPr lang="en-US" sz="2400" dirty="0">
                <a:latin typeface="Work Sans" pitchFamily="2" charset="77"/>
              </a:rPr>
            </a:br>
            <a:r>
              <a:rPr lang="en-US" sz="2400" dirty="0">
                <a:latin typeface="Work Sans" pitchFamily="2" charset="77"/>
              </a:rPr>
              <a:t>as (1)</a:t>
            </a:r>
          </a:p>
        </p:txBody>
      </p:sp>
    </p:spTree>
    <p:extLst>
      <p:ext uri="{BB962C8B-B14F-4D97-AF65-F5344CB8AC3E}">
        <p14:creationId xmlns:p14="http://schemas.microsoft.com/office/powerpoint/2010/main" val="236300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>
                <a:latin typeface="Work Sans" pitchFamily="2" charset="77"/>
              </a:rPr>
              <a:t>High performa</a:t>
            </a:r>
            <a:r>
              <a:rPr lang="pl-PL" dirty="0">
                <a:latin typeface="Work Sans" pitchFamily="2" charset="77"/>
              </a:rPr>
              <a:t>n</a:t>
            </a:r>
            <a:r>
              <a:rPr lang="en-PL">
                <a:latin typeface="Work Sans" pitchFamily="2" charset="77"/>
              </a:rPr>
              <a:t>ce</a:t>
            </a:r>
            <a:endParaRPr lang="en-PL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96459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Commercial success</a:t>
            </a:r>
          </a:p>
          <a:p>
            <a:r>
              <a:rPr lang="en-US" sz="3600" dirty="0">
                <a:latin typeface="Work Sans" pitchFamily="2" charset="77"/>
              </a:rPr>
              <a:t>…</a:t>
            </a:r>
          </a:p>
          <a:p>
            <a:r>
              <a:rPr lang="en-US" sz="3600" dirty="0">
                <a:latin typeface="Work Sans" pitchFamily="2" charset="77"/>
              </a:rPr>
              <a:t>Satisfaction of the employees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D8B8D5-F041-F22D-3811-B0CD243E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596E-9FE6-9449-AF4A-A749C3AD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Rabbit holes everywhere…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3DFAE-356A-0D44-8AE8-C2CC1AC3C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latin typeface="Work Sans" pitchFamily="2" charset="77"/>
              </a:rPr>
              <a:t>Approach:</a:t>
            </a:r>
          </a:p>
          <a:p>
            <a:r>
              <a:rPr lang="en-US" sz="3600" dirty="0">
                <a:latin typeface="Work Sans" pitchFamily="2" charset="77"/>
              </a:rPr>
              <a:t>The iteration, decision, deliver</a:t>
            </a:r>
          </a:p>
          <a:p>
            <a:r>
              <a:rPr lang="en-US" sz="3600" dirty="0">
                <a:latin typeface="Work Sans" pitchFamily="2" charset="77"/>
              </a:rPr>
              <a:t>As soon as possible </a:t>
            </a:r>
            <a:br>
              <a:rPr lang="en-US" sz="3600" dirty="0">
                <a:latin typeface="Work Sans" pitchFamily="2" charset="77"/>
              </a:rPr>
            </a:br>
            <a:r>
              <a:rPr lang="en-US" sz="3600" dirty="0">
                <a:latin typeface="Work Sans" pitchFamily="2" charset="77"/>
              </a:rPr>
              <a:t>to get into the cycle Patch Patch Patch</a:t>
            </a:r>
          </a:p>
          <a:p>
            <a:endParaRPr lang="en-US" sz="3600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US" sz="3600" dirty="0">
                <a:latin typeface="Work Sans" pitchFamily="2" charset="77"/>
              </a:rPr>
              <a:t>Alternative take:</a:t>
            </a:r>
          </a:p>
          <a:p>
            <a:r>
              <a:rPr lang="en-US" sz="3600" dirty="0">
                <a:latin typeface="Work Sans" pitchFamily="2" charset="77"/>
              </a:rPr>
              <a:t>Lean v1/v2*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E79DBA-18C2-7144-8586-3CF41241F222}"/>
              </a:ext>
            </a:extLst>
          </p:cNvPr>
          <p:cNvSpPr/>
          <p:nvPr/>
        </p:nvSpPr>
        <p:spPr>
          <a:xfrm>
            <a:off x="838200" y="6176963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* https://katemats.com/blog/lean-software-development-build-v1s-and-v2s</a:t>
            </a:r>
          </a:p>
        </p:txBody>
      </p:sp>
    </p:spTree>
    <p:extLst>
      <p:ext uri="{BB962C8B-B14F-4D97-AF65-F5344CB8AC3E}">
        <p14:creationId xmlns:p14="http://schemas.microsoft.com/office/powerpoint/2010/main" val="338941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66603-1C20-A640-8944-F5E516FA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OODA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D975A9-B3F8-2B4C-B815-E62FEAE0C07C}"/>
              </a:ext>
            </a:extLst>
          </p:cNvPr>
          <p:cNvSpPr/>
          <p:nvPr/>
        </p:nvSpPr>
        <p:spPr>
          <a:xfrm>
            <a:off x="1877122" y="6308209"/>
            <a:ext cx="8437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Work Sans" pitchFamily="2" charset="77"/>
                <a:hlinkClick r:id="rId2"/>
              </a:rPr>
              <a:t>https://upload.wikimedia.org/wikipedia/commons/3/3a/OODA.Boyd.svg</a:t>
            </a:r>
            <a:endParaRPr lang="en-US" dirty="0">
              <a:latin typeface="Work Sans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AF789-1CBA-894D-8FC8-80CC9E665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484" y="2027386"/>
            <a:ext cx="9652725" cy="394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5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5132D-0856-EA9D-2813-ACEFF7574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Dlaczego </a:t>
            </a: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?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CA2B8-B0B8-E603-310C-B997D7FC7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Doskonała dokumentacja;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Bogaty </a:t>
            </a:r>
            <a:r>
              <a:rPr lang="pl-PL" dirty="0" err="1">
                <a:latin typeface="Work Sans" pitchFamily="2" charset="77"/>
              </a:rPr>
              <a:t>ecosystem</a:t>
            </a:r>
            <a:r>
              <a:rPr lang="pl-PL" dirty="0">
                <a:latin typeface="Work Sans" pitchFamily="2" charset="7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Łatwo wspólnie pracować oraz śledzić zmiany.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D59C395-27A4-E79B-2F8F-EB131C172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025" y="1690688"/>
            <a:ext cx="7125376" cy="6376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779" y="2070838"/>
            <a:ext cx="5904449" cy="3001224"/>
          </a:xfr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557E231-FC44-B77D-E868-A6E6647ED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228" y="1696133"/>
            <a:ext cx="5379284" cy="1732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801E94-5F08-D3C5-B881-D012A652F3C5}"/>
              </a:ext>
            </a:extLst>
          </p:cNvPr>
          <p:cNvSpPr/>
          <p:nvPr/>
        </p:nvSpPr>
        <p:spPr>
          <a:xfrm>
            <a:off x="6988628" y="4199354"/>
            <a:ext cx="2620328" cy="74009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Work Sans" pitchFamily="2" charset="77"/>
              </a:rPr>
              <a:t>terraform state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5DB907D-9C5C-8A5A-2BD4-53E380712EDE}"/>
              </a:ext>
            </a:extLst>
          </p:cNvPr>
          <p:cNvSpPr/>
          <p:nvPr/>
        </p:nvSpPr>
        <p:spPr>
          <a:xfrm rot="19933339">
            <a:off x="5314119" y="2407315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DD0C48B-4DF6-5BF0-8794-40AA1287EE82}"/>
              </a:ext>
            </a:extLst>
          </p:cNvPr>
          <p:cNvSpPr/>
          <p:nvPr/>
        </p:nvSpPr>
        <p:spPr>
          <a:xfrm>
            <a:off x="5390605" y="4199354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91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2BBC5-F7E6-5D33-B4E0-A13313BB8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BBC85-2A1C-2E53-B98F-0CC1DAE71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  <a:hlinkClick r:id="rId3"/>
              </a:rPr>
              <a:t>AWS s3 + DynamoDB</a:t>
            </a:r>
            <a:r>
              <a:rPr lang="en-US" dirty="0">
                <a:latin typeface="Work Sans" pitchFamily="2" charset="77"/>
              </a:rPr>
              <a:t>;</a:t>
            </a:r>
          </a:p>
          <a:p>
            <a:r>
              <a:rPr lang="en-US" dirty="0">
                <a:latin typeface="Work Sans" pitchFamily="2" charset="77"/>
              </a:rPr>
              <a:t>Google Cloud Storage;</a:t>
            </a:r>
          </a:p>
          <a:p>
            <a:r>
              <a:rPr lang="en-US" dirty="0">
                <a:latin typeface="Work Sans" pitchFamily="2" charset="77"/>
                <a:hlinkClick r:id="rId4"/>
              </a:rPr>
              <a:t>Azure storage</a:t>
            </a:r>
            <a:r>
              <a:rPr lang="en-US" dirty="0">
                <a:latin typeface="Work Sans" pitchFamily="2" charset="77"/>
              </a:rPr>
              <a:t>.</a:t>
            </a:r>
          </a:p>
          <a:p>
            <a:endParaRPr lang="en-US" dirty="0">
              <a:latin typeface="Work Sans" pitchFamily="2" charset="77"/>
            </a:endParaRPr>
          </a:p>
          <a:p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pl-PL" dirty="0">
                <a:latin typeface="Work Sans" pitchFamily="2" charset="77"/>
              </a:rPr>
              <a:t>Wystarczy po prostu </a:t>
            </a:r>
            <a:r>
              <a:rPr lang="pl-PL" dirty="0" err="1">
                <a:latin typeface="Work Sans" pitchFamily="2" charset="77"/>
              </a:rPr>
              <a:t>copy&amp;paste</a:t>
            </a:r>
            <a:r>
              <a:rPr lang="pl-PL" dirty="0">
                <a:latin typeface="Work Sans" pitchFamily="2" charset="77"/>
              </a:rPr>
              <a:t> z dokumentacji.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DDFFA60-E55C-90E0-BD0C-1CE1F9679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8042" y="2197100"/>
            <a:ext cx="53975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2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FB7F3-78B0-EA13-2348-F71699621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A1F3D-3D22-7A3F-1395-390C2FA6C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Nie zapomnij o: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gitignore</a:t>
            </a:r>
            <a:r>
              <a:rPr lang="pl-PL" dirty="0">
                <a:latin typeface="Work Sans" pitchFamily="2" charset="77"/>
              </a:rPr>
              <a:t> 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dockerignore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339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7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service-a/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service-b/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service-c/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staging/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|- service-a/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\-...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\- dev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2F6896C-8488-66A2-50CA-952ED2475924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5105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Zacznij od mono-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repo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Env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-&gt; Komponent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269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3115</TotalTime>
  <Words>1181</Words>
  <Application>Microsoft Macintosh PowerPoint</Application>
  <PresentationFormat>Widescreen</PresentationFormat>
  <Paragraphs>230</Paragraphs>
  <Slides>47</Slides>
  <Notes>10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Calibri</vt:lpstr>
      <vt:lpstr>Calibri Light</vt:lpstr>
      <vt:lpstr>Consolas</vt:lpstr>
      <vt:lpstr>Courier New</vt:lpstr>
      <vt:lpstr>Work Sans</vt:lpstr>
      <vt:lpstr>Office Theme</vt:lpstr>
      <vt:lpstr>10 najlepszych praktyk dla Infrastructure-as-a-Code na przykładzie Terraforma</vt:lpstr>
      <vt:lpstr>Najlepsze praktyki</vt:lpstr>
      <vt:lpstr>Dlaczego Terraform?</vt:lpstr>
      <vt:lpstr>Dlaczego Terraform?</vt:lpstr>
      <vt:lpstr>Dlaczego Terraform?</vt:lpstr>
      <vt:lpstr>Co to jest Terraform</vt:lpstr>
      <vt:lpstr>1. Remote state</vt:lpstr>
      <vt:lpstr>1. Remote state</vt:lpstr>
      <vt:lpstr>2. Struktura projektu </vt:lpstr>
      <vt:lpstr>2. Struktura projektu </vt:lpstr>
      <vt:lpstr>2. Struktura projektu </vt:lpstr>
      <vt:lpstr>3. Wielkość stanu</vt:lpstr>
      <vt:lpstr>3. Wielkość stanu</vt:lpstr>
      <vt:lpstr>3. Wielkość stanu</vt:lpstr>
      <vt:lpstr>4. Jak uniknąć rigid infrastructure?</vt:lpstr>
      <vt:lpstr>5. Naming conventions</vt:lpstr>
      <vt:lpstr>6. Pinning wersji dla wszystkiego</vt:lpstr>
      <vt:lpstr>7. Narzędzia</vt:lpstr>
      <vt:lpstr>7. Narzędzia</vt:lpstr>
      <vt:lpstr>7. Narzędzia</vt:lpstr>
      <vt:lpstr>7. Narzędzia</vt:lpstr>
      <vt:lpstr>7. Narzędzia</vt:lpstr>
      <vt:lpstr>8.  Demokratyzacja</vt:lpstr>
      <vt:lpstr>8.  Demokratyzacja</vt:lpstr>
      <vt:lpstr>8.  Demokratyzacja</vt:lpstr>
      <vt:lpstr>8.  Demokratyzacja</vt:lpstr>
      <vt:lpstr>8. Konwencje przed narzędziami</vt:lpstr>
      <vt:lpstr>9. Skalowanie</vt:lpstr>
      <vt:lpstr>9. Skalowanie</vt:lpstr>
      <vt:lpstr>9. Skalowanie</vt:lpstr>
      <vt:lpstr>9. Skalowanie</vt:lpstr>
      <vt:lpstr>9. Skalowanie</vt:lpstr>
      <vt:lpstr>10. Metryki</vt:lpstr>
      <vt:lpstr>High perf teams</vt:lpstr>
      <vt:lpstr>10. Metryki</vt:lpstr>
      <vt:lpstr>10. Metryki</vt:lpstr>
      <vt:lpstr>10. Metryki</vt:lpstr>
      <vt:lpstr>Podsumowanie</vt:lpstr>
      <vt:lpstr>Terraform and Kubernetes</vt:lpstr>
      <vt:lpstr>Pytania?</vt:lpstr>
      <vt:lpstr>Hiring</vt:lpstr>
      <vt:lpstr>Backup</vt:lpstr>
      <vt:lpstr>Terraform</vt:lpstr>
      <vt:lpstr>Recommended read</vt:lpstr>
      <vt:lpstr>High performance</vt:lpstr>
      <vt:lpstr>Rabbit holes everywhere…</vt:lpstr>
      <vt:lpstr>OODA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1106</cp:revision>
  <dcterms:created xsi:type="dcterms:W3CDTF">2021-05-16T20:00:34Z</dcterms:created>
  <dcterms:modified xsi:type="dcterms:W3CDTF">2022-12-12T12:58:09Z</dcterms:modified>
</cp:coreProperties>
</file>

<file path=docProps/thumbnail.jpeg>
</file>